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36" r:id="rId2"/>
    <p:sldId id="538" r:id="rId3"/>
    <p:sldId id="302" r:id="rId4"/>
    <p:sldId id="303" r:id="rId5"/>
    <p:sldId id="548" r:id="rId6"/>
    <p:sldId id="304" r:id="rId7"/>
    <p:sldId id="305" r:id="rId8"/>
    <p:sldId id="268" r:id="rId9"/>
    <p:sldId id="317" r:id="rId10"/>
    <p:sldId id="550" r:id="rId11"/>
    <p:sldId id="551" r:id="rId12"/>
    <p:sldId id="552" r:id="rId13"/>
    <p:sldId id="553" r:id="rId14"/>
    <p:sldId id="554" r:id="rId15"/>
    <p:sldId id="306" r:id="rId16"/>
    <p:sldId id="331" r:id="rId17"/>
    <p:sldId id="555" r:id="rId18"/>
    <p:sldId id="332" r:id="rId19"/>
    <p:sldId id="307" r:id="rId20"/>
    <p:sldId id="365" r:id="rId21"/>
    <p:sldId id="340" r:id="rId22"/>
    <p:sldId id="308" r:id="rId23"/>
    <p:sldId id="370" r:id="rId24"/>
    <p:sldId id="309" r:id="rId25"/>
    <p:sldId id="432" r:id="rId26"/>
    <p:sldId id="567" r:id="rId27"/>
    <p:sldId id="583" r:id="rId28"/>
    <p:sldId id="310" r:id="rId29"/>
    <p:sldId id="584" r:id="rId30"/>
    <p:sldId id="585" r:id="rId31"/>
    <p:sldId id="586" r:id="rId32"/>
    <p:sldId id="544" r:id="rId33"/>
    <p:sldId id="545" r:id="rId34"/>
    <p:sldId id="546" r:id="rId35"/>
    <p:sldId id="547" r:id="rId36"/>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57" d="100"/>
          <a:sy n="57" d="100"/>
        </p:scale>
        <p:origin x="8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Rectangle 4">
            <a:extLst>
              <a:ext uri="{FF2B5EF4-FFF2-40B4-BE49-F238E27FC236}">
                <a16:creationId xmlns:a16="http://schemas.microsoft.com/office/drawing/2014/main" id="{C5113153-AEEF-AB99-B257-721B2F0EA28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F790344B-CDCF-7A85-D6F4-09D8EC33668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8A5692B0-4491-F7E9-5D09-8829D8F96121}"/>
              </a:ext>
            </a:extLst>
          </p:cNvPr>
          <p:cNvSpPr>
            <a:spLocks noGrp="1" noChangeArrowheads="1"/>
          </p:cNvSpPr>
          <p:nvPr>
            <p:ph type="sldNum" sz="quarter" idx="12"/>
          </p:nvPr>
        </p:nvSpPr>
        <p:spPr>
          <a:ln/>
        </p:spPr>
        <p:txBody>
          <a:bodyPr/>
          <a:lstStyle>
            <a:lvl1pPr>
              <a:defRPr/>
            </a:lvl1pPr>
          </a:lstStyle>
          <a:p>
            <a:pPr>
              <a:defRPr/>
            </a:pPr>
            <a:fld id="{9B959DC1-BF9D-4267-9282-700D203B60BD}" type="slidenum">
              <a:rPr lang="fr-FR" altLang="fr-FR"/>
              <a:pPr>
                <a:defRPr/>
              </a:pPr>
              <a:t>‹N°›</a:t>
            </a:fld>
            <a:endParaRPr lang="fr-FR" altLang="fr-FR"/>
          </a:p>
        </p:txBody>
      </p:sp>
    </p:spTree>
    <p:extLst>
      <p:ext uri="{BB962C8B-B14F-4D97-AF65-F5344CB8AC3E}">
        <p14:creationId xmlns:p14="http://schemas.microsoft.com/office/powerpoint/2010/main" val="333520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a:extLst>
              <a:ext uri="{FF2B5EF4-FFF2-40B4-BE49-F238E27FC236}">
                <a16:creationId xmlns:a16="http://schemas.microsoft.com/office/drawing/2014/main" id="{3800837B-48D0-F6E1-E363-B9F10C75CB2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A0C5B975-7F4E-AF3A-A924-B20B243745C8}"/>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41346FD8-1019-32D6-F1F1-716330441D6D}"/>
              </a:ext>
            </a:extLst>
          </p:cNvPr>
          <p:cNvSpPr>
            <a:spLocks noGrp="1" noChangeArrowheads="1"/>
          </p:cNvSpPr>
          <p:nvPr>
            <p:ph type="sldNum" sz="quarter" idx="12"/>
          </p:nvPr>
        </p:nvSpPr>
        <p:spPr>
          <a:ln/>
        </p:spPr>
        <p:txBody>
          <a:bodyPr/>
          <a:lstStyle>
            <a:lvl1pPr>
              <a:defRPr/>
            </a:lvl1pPr>
          </a:lstStyle>
          <a:p>
            <a:pPr>
              <a:defRPr/>
            </a:pPr>
            <a:fld id="{286B7B84-CC59-49DC-A317-374BA93BE133}" type="slidenum">
              <a:rPr lang="fr-FR" altLang="fr-FR"/>
              <a:pPr>
                <a:defRPr/>
              </a:pPr>
              <a:t>‹N°›</a:t>
            </a:fld>
            <a:endParaRPr lang="fr-FR" altLang="fr-FR"/>
          </a:p>
        </p:txBody>
      </p:sp>
    </p:spTree>
    <p:extLst>
      <p:ext uri="{BB962C8B-B14F-4D97-AF65-F5344CB8AC3E}">
        <p14:creationId xmlns:p14="http://schemas.microsoft.com/office/powerpoint/2010/main" val="39070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a:extLst>
              <a:ext uri="{FF2B5EF4-FFF2-40B4-BE49-F238E27FC236}">
                <a16:creationId xmlns:a16="http://schemas.microsoft.com/office/drawing/2014/main" id="{E787E545-3FD0-DC54-C4C4-D23C4FB9742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7459A371-5636-B46C-0220-A927F4D9110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60A4ECC4-5ECF-D17E-29F2-00BCC8A1175D}"/>
              </a:ext>
            </a:extLst>
          </p:cNvPr>
          <p:cNvSpPr>
            <a:spLocks noGrp="1" noChangeArrowheads="1"/>
          </p:cNvSpPr>
          <p:nvPr>
            <p:ph type="sldNum" sz="quarter" idx="12"/>
          </p:nvPr>
        </p:nvSpPr>
        <p:spPr>
          <a:ln/>
        </p:spPr>
        <p:txBody>
          <a:bodyPr/>
          <a:lstStyle>
            <a:lvl1pPr>
              <a:defRPr/>
            </a:lvl1pPr>
          </a:lstStyle>
          <a:p>
            <a:pPr>
              <a:defRPr/>
            </a:pPr>
            <a:fld id="{10C613E8-1128-4474-9C7A-D9C2D429F32A}" type="slidenum">
              <a:rPr lang="fr-FR" altLang="fr-FR"/>
              <a:pPr>
                <a:defRPr/>
              </a:pPr>
              <a:t>‹N°›</a:t>
            </a:fld>
            <a:endParaRPr lang="fr-FR" altLang="fr-FR"/>
          </a:p>
        </p:txBody>
      </p:sp>
    </p:spTree>
    <p:extLst>
      <p:ext uri="{BB962C8B-B14F-4D97-AF65-F5344CB8AC3E}">
        <p14:creationId xmlns:p14="http://schemas.microsoft.com/office/powerpoint/2010/main" val="371102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a:extLst>
              <a:ext uri="{FF2B5EF4-FFF2-40B4-BE49-F238E27FC236}">
                <a16:creationId xmlns:a16="http://schemas.microsoft.com/office/drawing/2014/main" id="{F739B316-96DF-D9D3-988E-8FC11E4E974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DFF855B4-2752-40F1-7C29-7983BB8818F8}"/>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05576651-8B89-6F07-7CE5-54B20773C527}"/>
              </a:ext>
            </a:extLst>
          </p:cNvPr>
          <p:cNvSpPr>
            <a:spLocks noGrp="1" noChangeArrowheads="1"/>
          </p:cNvSpPr>
          <p:nvPr>
            <p:ph type="sldNum" sz="quarter" idx="12"/>
          </p:nvPr>
        </p:nvSpPr>
        <p:spPr>
          <a:ln/>
        </p:spPr>
        <p:txBody>
          <a:bodyPr/>
          <a:lstStyle>
            <a:lvl1pPr>
              <a:defRPr/>
            </a:lvl1pPr>
          </a:lstStyle>
          <a:p>
            <a:pPr>
              <a:defRPr/>
            </a:pPr>
            <a:fld id="{0C461AD8-92B3-4031-9E70-89E2F40824AC}" type="slidenum">
              <a:rPr lang="fr-FR" altLang="fr-FR"/>
              <a:pPr>
                <a:defRPr/>
              </a:pPr>
              <a:t>‹N°›</a:t>
            </a:fld>
            <a:endParaRPr lang="fr-FR" altLang="fr-FR"/>
          </a:p>
        </p:txBody>
      </p:sp>
    </p:spTree>
    <p:extLst>
      <p:ext uri="{BB962C8B-B14F-4D97-AF65-F5344CB8AC3E}">
        <p14:creationId xmlns:p14="http://schemas.microsoft.com/office/powerpoint/2010/main" val="76027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05E882B6-5AE2-330D-567E-138D884DB8C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5948AB46-116B-150C-1DDC-F5C06F35C670}"/>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BCE19887-4994-BDDC-35D3-AAA33DB76813}"/>
              </a:ext>
            </a:extLst>
          </p:cNvPr>
          <p:cNvSpPr>
            <a:spLocks noGrp="1" noChangeArrowheads="1"/>
          </p:cNvSpPr>
          <p:nvPr>
            <p:ph type="sldNum" sz="quarter" idx="12"/>
          </p:nvPr>
        </p:nvSpPr>
        <p:spPr>
          <a:ln/>
        </p:spPr>
        <p:txBody>
          <a:bodyPr/>
          <a:lstStyle>
            <a:lvl1pPr>
              <a:defRPr/>
            </a:lvl1pPr>
          </a:lstStyle>
          <a:p>
            <a:pPr>
              <a:defRPr/>
            </a:pPr>
            <a:fld id="{54AB4750-D3DC-4BD9-97EC-F03EA373122B}" type="slidenum">
              <a:rPr lang="fr-FR" altLang="fr-FR"/>
              <a:pPr>
                <a:defRPr/>
              </a:pPr>
              <a:t>‹N°›</a:t>
            </a:fld>
            <a:endParaRPr lang="fr-FR" altLang="fr-FR"/>
          </a:p>
        </p:txBody>
      </p:sp>
    </p:spTree>
    <p:extLst>
      <p:ext uri="{BB962C8B-B14F-4D97-AF65-F5344CB8AC3E}">
        <p14:creationId xmlns:p14="http://schemas.microsoft.com/office/powerpoint/2010/main" val="116488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4">
            <a:extLst>
              <a:ext uri="{FF2B5EF4-FFF2-40B4-BE49-F238E27FC236}">
                <a16:creationId xmlns:a16="http://schemas.microsoft.com/office/drawing/2014/main" id="{BB2E7728-362E-9647-A9E4-7EE7EBDC008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75C8CFF6-32D3-E6E3-ECD1-B91B8E6C0DA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A0DBE87C-DF7D-7C8C-DD22-9109068FB374}"/>
              </a:ext>
            </a:extLst>
          </p:cNvPr>
          <p:cNvSpPr>
            <a:spLocks noGrp="1" noChangeArrowheads="1"/>
          </p:cNvSpPr>
          <p:nvPr>
            <p:ph type="sldNum" sz="quarter" idx="12"/>
          </p:nvPr>
        </p:nvSpPr>
        <p:spPr>
          <a:ln/>
        </p:spPr>
        <p:txBody>
          <a:bodyPr/>
          <a:lstStyle>
            <a:lvl1pPr>
              <a:defRPr/>
            </a:lvl1pPr>
          </a:lstStyle>
          <a:p>
            <a:pPr>
              <a:defRPr/>
            </a:pPr>
            <a:fld id="{6155C4FB-F121-48D6-92D2-276A8D2A5E7C}" type="slidenum">
              <a:rPr lang="fr-FR" altLang="fr-FR"/>
              <a:pPr>
                <a:defRPr/>
              </a:pPr>
              <a:t>‹N°›</a:t>
            </a:fld>
            <a:endParaRPr lang="fr-FR" altLang="fr-FR"/>
          </a:p>
        </p:txBody>
      </p:sp>
    </p:spTree>
    <p:extLst>
      <p:ext uri="{BB962C8B-B14F-4D97-AF65-F5344CB8AC3E}">
        <p14:creationId xmlns:p14="http://schemas.microsoft.com/office/powerpoint/2010/main" val="408855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4">
            <a:extLst>
              <a:ext uri="{FF2B5EF4-FFF2-40B4-BE49-F238E27FC236}">
                <a16:creationId xmlns:a16="http://schemas.microsoft.com/office/drawing/2014/main" id="{552F06B2-DB2B-E2A9-B42B-06F61D0C535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91C834D6-807F-B906-0383-58A28943840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372E3399-AA65-F756-168B-FE7C2C36635E}"/>
              </a:ext>
            </a:extLst>
          </p:cNvPr>
          <p:cNvSpPr>
            <a:spLocks noGrp="1" noChangeArrowheads="1"/>
          </p:cNvSpPr>
          <p:nvPr>
            <p:ph type="sldNum" sz="quarter" idx="12"/>
          </p:nvPr>
        </p:nvSpPr>
        <p:spPr>
          <a:ln/>
        </p:spPr>
        <p:txBody>
          <a:bodyPr/>
          <a:lstStyle>
            <a:lvl1pPr>
              <a:defRPr/>
            </a:lvl1pPr>
          </a:lstStyle>
          <a:p>
            <a:pPr>
              <a:defRPr/>
            </a:pPr>
            <a:fld id="{8D41FF73-CF4B-446B-B880-79C8CA9E5210}" type="slidenum">
              <a:rPr lang="fr-FR" altLang="fr-FR"/>
              <a:pPr>
                <a:defRPr/>
              </a:pPr>
              <a:t>‹N°›</a:t>
            </a:fld>
            <a:endParaRPr lang="fr-FR" altLang="fr-FR"/>
          </a:p>
        </p:txBody>
      </p:sp>
    </p:spTree>
    <p:extLst>
      <p:ext uri="{BB962C8B-B14F-4D97-AF65-F5344CB8AC3E}">
        <p14:creationId xmlns:p14="http://schemas.microsoft.com/office/powerpoint/2010/main" val="154771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4">
            <a:extLst>
              <a:ext uri="{FF2B5EF4-FFF2-40B4-BE49-F238E27FC236}">
                <a16:creationId xmlns:a16="http://schemas.microsoft.com/office/drawing/2014/main" id="{6BEC9013-33AC-6B4B-9893-2F1AF228EAF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4666E201-D5AF-2899-4DBC-BC0EACEB7742}"/>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C3EB88BA-1101-AB2E-0C1D-1E06883FA19B}"/>
              </a:ext>
            </a:extLst>
          </p:cNvPr>
          <p:cNvSpPr>
            <a:spLocks noGrp="1" noChangeArrowheads="1"/>
          </p:cNvSpPr>
          <p:nvPr>
            <p:ph type="sldNum" sz="quarter" idx="12"/>
          </p:nvPr>
        </p:nvSpPr>
        <p:spPr>
          <a:ln/>
        </p:spPr>
        <p:txBody>
          <a:bodyPr/>
          <a:lstStyle>
            <a:lvl1pPr>
              <a:defRPr/>
            </a:lvl1pPr>
          </a:lstStyle>
          <a:p>
            <a:pPr>
              <a:defRPr/>
            </a:pPr>
            <a:fld id="{10D9304A-6190-4CD9-AD3D-82876EDAAD49}" type="slidenum">
              <a:rPr lang="fr-FR" altLang="fr-FR"/>
              <a:pPr>
                <a:defRPr/>
              </a:pPr>
              <a:t>‹N°›</a:t>
            </a:fld>
            <a:endParaRPr lang="fr-FR" altLang="fr-FR"/>
          </a:p>
        </p:txBody>
      </p:sp>
    </p:spTree>
    <p:extLst>
      <p:ext uri="{BB962C8B-B14F-4D97-AF65-F5344CB8AC3E}">
        <p14:creationId xmlns:p14="http://schemas.microsoft.com/office/powerpoint/2010/main" val="137332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75093B-18E7-BEE7-8A1E-F703F56CD49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285F053D-4A9A-0769-C37F-EB1DB31BDF5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780A2B42-40FB-1AE3-D874-D649A4E06E06}"/>
              </a:ext>
            </a:extLst>
          </p:cNvPr>
          <p:cNvSpPr>
            <a:spLocks noGrp="1" noChangeArrowheads="1"/>
          </p:cNvSpPr>
          <p:nvPr>
            <p:ph type="sldNum" sz="quarter" idx="12"/>
          </p:nvPr>
        </p:nvSpPr>
        <p:spPr>
          <a:ln/>
        </p:spPr>
        <p:txBody>
          <a:bodyPr/>
          <a:lstStyle>
            <a:lvl1pPr>
              <a:defRPr/>
            </a:lvl1pPr>
          </a:lstStyle>
          <a:p>
            <a:pPr>
              <a:defRPr/>
            </a:pPr>
            <a:fld id="{6E2D75E2-FD97-41E1-95FD-E8133C359365}" type="slidenum">
              <a:rPr lang="fr-FR" altLang="fr-FR"/>
              <a:pPr>
                <a:defRPr/>
              </a:pPr>
              <a:t>‹N°›</a:t>
            </a:fld>
            <a:endParaRPr lang="fr-FR" altLang="fr-FR"/>
          </a:p>
        </p:txBody>
      </p:sp>
    </p:spTree>
    <p:extLst>
      <p:ext uri="{BB962C8B-B14F-4D97-AF65-F5344CB8AC3E}">
        <p14:creationId xmlns:p14="http://schemas.microsoft.com/office/powerpoint/2010/main" val="345697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C42AE0AC-0177-7B3A-F486-81B4E8A0792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E9A34B87-4E8F-FB8A-7B5D-75497FDA70F7}"/>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73EA2548-9D2B-D439-54A4-C69F213E4356}"/>
              </a:ext>
            </a:extLst>
          </p:cNvPr>
          <p:cNvSpPr>
            <a:spLocks noGrp="1" noChangeArrowheads="1"/>
          </p:cNvSpPr>
          <p:nvPr>
            <p:ph type="sldNum" sz="quarter" idx="12"/>
          </p:nvPr>
        </p:nvSpPr>
        <p:spPr>
          <a:ln/>
        </p:spPr>
        <p:txBody>
          <a:bodyPr/>
          <a:lstStyle>
            <a:lvl1pPr>
              <a:defRPr/>
            </a:lvl1pPr>
          </a:lstStyle>
          <a:p>
            <a:pPr>
              <a:defRPr/>
            </a:pPr>
            <a:fld id="{1778C023-712C-4D60-A3DB-78E60C61B067}" type="slidenum">
              <a:rPr lang="fr-FR" altLang="fr-FR"/>
              <a:pPr>
                <a:defRPr/>
              </a:pPr>
              <a:t>‹N°›</a:t>
            </a:fld>
            <a:endParaRPr lang="fr-FR" altLang="fr-FR"/>
          </a:p>
        </p:txBody>
      </p:sp>
    </p:spTree>
    <p:extLst>
      <p:ext uri="{BB962C8B-B14F-4D97-AF65-F5344CB8AC3E}">
        <p14:creationId xmlns:p14="http://schemas.microsoft.com/office/powerpoint/2010/main" val="247620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8C5DD19-6E60-B330-DFB8-0371CCBFE6B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98B744CF-A465-F5EA-2A5F-B161B117916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E1AFB8CB-A10B-75F8-3F63-83AFCC056CB4}"/>
              </a:ext>
            </a:extLst>
          </p:cNvPr>
          <p:cNvSpPr>
            <a:spLocks noGrp="1" noChangeArrowheads="1"/>
          </p:cNvSpPr>
          <p:nvPr>
            <p:ph type="sldNum" sz="quarter" idx="12"/>
          </p:nvPr>
        </p:nvSpPr>
        <p:spPr>
          <a:ln/>
        </p:spPr>
        <p:txBody>
          <a:bodyPr/>
          <a:lstStyle>
            <a:lvl1pPr>
              <a:defRPr/>
            </a:lvl1pPr>
          </a:lstStyle>
          <a:p>
            <a:pPr>
              <a:defRPr/>
            </a:pPr>
            <a:fld id="{593249AC-2438-4668-8D23-B812FD802292}" type="slidenum">
              <a:rPr lang="fr-FR" altLang="fr-FR"/>
              <a:pPr>
                <a:defRPr/>
              </a:pPr>
              <a:t>‹N°›</a:t>
            </a:fld>
            <a:endParaRPr lang="fr-FR" altLang="fr-FR"/>
          </a:p>
        </p:txBody>
      </p:sp>
    </p:spTree>
    <p:extLst>
      <p:ext uri="{BB962C8B-B14F-4D97-AF65-F5344CB8AC3E}">
        <p14:creationId xmlns:p14="http://schemas.microsoft.com/office/powerpoint/2010/main" val="213478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D85E4DE-FCFD-246C-4863-D42D8BF758C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 du masque</a:t>
            </a:r>
          </a:p>
        </p:txBody>
      </p:sp>
      <p:sp>
        <p:nvSpPr>
          <p:cNvPr id="1027" name="Rectangle 3">
            <a:extLst>
              <a:ext uri="{FF2B5EF4-FFF2-40B4-BE49-F238E27FC236}">
                <a16:creationId xmlns:a16="http://schemas.microsoft.com/office/drawing/2014/main" id="{A1E13CBD-2AA9-373D-C27B-11C13836443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E7871060-DF13-912D-4EF8-0674108327E8}"/>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a:extLst>
              <a:ext uri="{FF2B5EF4-FFF2-40B4-BE49-F238E27FC236}">
                <a16:creationId xmlns:a16="http://schemas.microsoft.com/office/drawing/2014/main" id="{1979CC5A-7B0F-C684-6CEF-9FAE1D3FDD10}"/>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fr-FR"/>
          </a:p>
        </p:txBody>
      </p:sp>
      <p:sp>
        <p:nvSpPr>
          <p:cNvPr id="1030" name="Rectangle 6">
            <a:extLst>
              <a:ext uri="{FF2B5EF4-FFF2-40B4-BE49-F238E27FC236}">
                <a16:creationId xmlns:a16="http://schemas.microsoft.com/office/drawing/2014/main" id="{B54972EF-6853-0EB5-3E31-C7E324CD4E05}"/>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45B9A77-FFF5-42D2-8F51-8565B279A44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3C42BFC0-5B89-1A10-22D1-44A82DAE6C9F}"/>
              </a:ext>
            </a:extLst>
          </p:cNvPr>
          <p:cNvSpPr>
            <a:spLocks noGrp="1" noChangeArrowheads="1"/>
          </p:cNvSpPr>
          <p:nvPr>
            <p:ph type="title"/>
          </p:nvPr>
        </p:nvSpPr>
        <p:spPr>
          <a:xfrm>
            <a:off x="503548" y="1268760"/>
            <a:ext cx="8136904" cy="3467968"/>
          </a:xfrm>
        </p:spPr>
        <p:txBody>
          <a:bodyPr/>
          <a:lstStyle/>
          <a:p>
            <a:r>
              <a:rPr lang="fr-FR" altLang="fr-FR" dirty="0">
                <a:solidFill>
                  <a:schemeClr val="accent2"/>
                </a:solidFill>
              </a:rPr>
              <a:t>Ancien Testament</a:t>
            </a:r>
            <a:br>
              <a:rPr lang="fr-FR" altLang="fr-FR" dirty="0">
                <a:solidFill>
                  <a:schemeClr val="accent2"/>
                </a:solidFill>
              </a:rPr>
            </a:br>
            <a:br>
              <a:rPr lang="fr-FR" altLang="fr-FR" dirty="0">
                <a:solidFill>
                  <a:schemeClr val="accent2"/>
                </a:solidFill>
              </a:rPr>
            </a:br>
            <a:r>
              <a:rPr lang="fr-FR" altLang="fr-FR" sz="2400" dirty="0">
                <a:solidFill>
                  <a:schemeClr val="accent2"/>
                </a:solidFill>
              </a:rPr>
              <a:t>Histoire - Géographie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3A2A90E-19DB-F5FB-CABE-30355DF23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539" y="0"/>
            <a:ext cx="4750921" cy="6858000"/>
          </a:xfrm>
          <a:prstGeom prst="rect">
            <a:avLst/>
          </a:prstGeom>
        </p:spPr>
      </p:pic>
    </p:spTree>
    <p:extLst>
      <p:ext uri="{BB962C8B-B14F-4D97-AF65-F5344CB8AC3E}">
        <p14:creationId xmlns:p14="http://schemas.microsoft.com/office/powerpoint/2010/main" val="118570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05E8C370-C4F0-8E8C-BC7C-5266432B1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4664"/>
            <a:ext cx="5448300"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19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1322651-02E4-1859-ED3D-4538DEC61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11182"/>
            <a:ext cx="38893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35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C71CE54-C1EF-302D-969F-4C9EB9875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67" y="353864"/>
            <a:ext cx="5273527" cy="5976664"/>
          </a:xfrm>
          <a:prstGeom prst="rect">
            <a:avLst/>
          </a:prstGeom>
        </p:spPr>
      </p:pic>
    </p:spTree>
    <p:extLst>
      <p:ext uri="{BB962C8B-B14F-4D97-AF65-F5344CB8AC3E}">
        <p14:creationId xmlns:p14="http://schemas.microsoft.com/office/powerpoint/2010/main" val="303474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CE7EF773-EAB0-56D3-E857-B36216C87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395"/>
            <a:ext cx="91440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62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3567ED3C-CD39-818C-15A2-9D9620E60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9450"/>
            <a:ext cx="91440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BD16815-8747-5966-4F2D-0714E609AB1F}"/>
              </a:ext>
            </a:extLst>
          </p:cNvPr>
          <p:cNvSpPr>
            <a:spLocks noGrp="1" noChangeArrowheads="1"/>
          </p:cNvSpPr>
          <p:nvPr>
            <p:ph type="title"/>
          </p:nvPr>
        </p:nvSpPr>
        <p:spPr>
          <a:xfrm>
            <a:off x="685800" y="115888"/>
            <a:ext cx="7772400" cy="792162"/>
          </a:xfrm>
        </p:spPr>
        <p:txBody>
          <a:bodyPr/>
          <a:lstStyle/>
          <a:p>
            <a:r>
              <a:rPr lang="fr-FR" altLang="fr-FR"/>
              <a:t>Le schisme (931)</a:t>
            </a:r>
          </a:p>
        </p:txBody>
      </p:sp>
      <p:pic>
        <p:nvPicPr>
          <p:cNvPr id="37891" name="Picture 2">
            <a:extLst>
              <a:ext uri="{FF2B5EF4-FFF2-40B4-BE49-F238E27FC236}">
                <a16:creationId xmlns:a16="http://schemas.microsoft.com/office/drawing/2014/main" id="{BA2E1C55-954D-4C1E-194D-5FEC568FB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908050"/>
            <a:ext cx="6097588"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AC6200F-4DA9-8ED3-CF5D-AB33B47F8124}"/>
              </a:ext>
            </a:extLst>
          </p:cNvPr>
          <p:cNvSpPr>
            <a:spLocks noGrp="1" noChangeArrowheads="1"/>
          </p:cNvSpPr>
          <p:nvPr>
            <p:ph type="title"/>
          </p:nvPr>
        </p:nvSpPr>
        <p:spPr>
          <a:xfrm>
            <a:off x="685800" y="101600"/>
            <a:ext cx="7772400" cy="1143000"/>
          </a:xfrm>
        </p:spPr>
        <p:txBody>
          <a:bodyPr/>
          <a:lstStyle/>
          <a:p>
            <a:r>
              <a:rPr lang="fr-FR" altLang="fr-FR"/>
              <a:t>Le royaume du Nord</a:t>
            </a:r>
          </a:p>
        </p:txBody>
      </p:sp>
      <p:sp>
        <p:nvSpPr>
          <p:cNvPr id="38915" name="TextBox 4">
            <a:extLst>
              <a:ext uri="{FF2B5EF4-FFF2-40B4-BE49-F238E27FC236}">
                <a16:creationId xmlns:a16="http://schemas.microsoft.com/office/drawing/2014/main" id="{A72CB48C-E244-4354-EB02-A659E151D594}"/>
              </a:ext>
            </a:extLst>
          </p:cNvPr>
          <p:cNvSpPr txBox="1">
            <a:spLocks noChangeArrowheads="1"/>
          </p:cNvSpPr>
          <p:nvPr/>
        </p:nvSpPr>
        <p:spPr bwMode="auto">
          <a:xfrm>
            <a:off x="250825" y="1844675"/>
            <a:ext cx="84248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FontTx/>
              <a:buNone/>
            </a:pPr>
            <a:r>
              <a:rPr lang="fr-FR" altLang="fr-FR" sz="2400" b="1"/>
              <a:t>JEROBOAM</a:t>
            </a:r>
            <a:r>
              <a:rPr lang="fr-FR" altLang="fr-FR" sz="2400"/>
              <a:t> (931-910) ; </a:t>
            </a:r>
          </a:p>
          <a:p>
            <a:pPr algn="just">
              <a:spcBef>
                <a:spcPct val="0"/>
              </a:spcBef>
              <a:buFontTx/>
              <a:buNone/>
            </a:pPr>
            <a:r>
              <a:rPr lang="fr-FR" altLang="fr-FR" sz="2400" b="1"/>
              <a:t>NADAB </a:t>
            </a:r>
            <a:r>
              <a:rPr lang="fr-FR" altLang="fr-FR" sz="2400"/>
              <a:t>(910-909) ; </a:t>
            </a:r>
          </a:p>
          <a:p>
            <a:pPr algn="just">
              <a:spcBef>
                <a:spcPct val="0"/>
              </a:spcBef>
              <a:buFontTx/>
              <a:buNone/>
            </a:pPr>
            <a:r>
              <a:rPr lang="fr-FR" altLang="fr-FR" sz="2400" b="1"/>
              <a:t>BAASHA </a:t>
            </a:r>
            <a:r>
              <a:rPr lang="fr-FR" altLang="fr-FR" sz="2400"/>
              <a:t>(909-986) ; </a:t>
            </a:r>
          </a:p>
          <a:p>
            <a:pPr algn="just">
              <a:spcBef>
                <a:spcPct val="0"/>
              </a:spcBef>
              <a:buFontTx/>
              <a:buNone/>
            </a:pPr>
            <a:r>
              <a:rPr lang="fr-FR" altLang="fr-FR" sz="2400" b="1"/>
              <a:t>ELA </a:t>
            </a:r>
            <a:r>
              <a:rPr lang="fr-FR" altLang="fr-FR" sz="2400"/>
              <a:t>(886-885) ; </a:t>
            </a:r>
          </a:p>
          <a:p>
            <a:pPr algn="just">
              <a:spcBef>
                <a:spcPct val="0"/>
              </a:spcBef>
              <a:buFontTx/>
              <a:buNone/>
            </a:pPr>
            <a:r>
              <a:rPr lang="fr-FR" altLang="fr-FR" sz="2400" b="1"/>
              <a:t>ZIMRI </a:t>
            </a:r>
            <a:r>
              <a:rPr lang="fr-FR" altLang="fr-FR" sz="2400"/>
              <a:t>(</a:t>
            </a:r>
            <a:r>
              <a:rPr lang="fr-FR" altLang="fr-FR" sz="2400">
                <a:solidFill>
                  <a:srgbClr val="FF0000"/>
                </a:solidFill>
              </a:rPr>
              <a:t>7 jours </a:t>
            </a:r>
            <a:r>
              <a:rPr lang="fr-FR" altLang="fr-FR" sz="2400"/>
              <a:t>!) ; </a:t>
            </a:r>
          </a:p>
          <a:p>
            <a:pPr algn="just">
              <a:spcBef>
                <a:spcPct val="0"/>
              </a:spcBef>
              <a:buFontTx/>
              <a:buNone/>
            </a:pPr>
            <a:r>
              <a:rPr lang="fr-FR" altLang="fr-FR" sz="2400" b="1"/>
              <a:t>OMRI </a:t>
            </a:r>
            <a:r>
              <a:rPr lang="fr-FR" altLang="fr-FR" sz="2400"/>
              <a:t>(885-874) : Omri va doter Israël d'une nouvelle capitale, </a:t>
            </a:r>
            <a:r>
              <a:rPr lang="fr-FR" altLang="fr-FR" sz="2400" b="1"/>
              <a:t>Samarie</a:t>
            </a:r>
            <a:r>
              <a:rPr lang="fr-FR" altLang="fr-FR" sz="24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6FF28E4-0A4D-BB5A-2DB1-84D2D36AB969}"/>
              </a:ext>
            </a:extLst>
          </p:cNvPr>
          <p:cNvSpPr>
            <a:spLocks noGrp="1" noChangeArrowheads="1"/>
          </p:cNvSpPr>
          <p:nvPr>
            <p:ph type="title"/>
          </p:nvPr>
        </p:nvSpPr>
        <p:spPr>
          <a:xfrm>
            <a:off x="685800" y="101600"/>
            <a:ext cx="7772400" cy="806450"/>
          </a:xfrm>
        </p:spPr>
        <p:txBody>
          <a:bodyPr/>
          <a:lstStyle/>
          <a:p>
            <a:r>
              <a:rPr lang="fr-FR" altLang="fr-FR"/>
              <a:t>Le royaume du Nord</a:t>
            </a:r>
          </a:p>
        </p:txBody>
      </p:sp>
      <p:sp>
        <p:nvSpPr>
          <p:cNvPr id="40963" name="TextBox 5">
            <a:extLst>
              <a:ext uri="{FF2B5EF4-FFF2-40B4-BE49-F238E27FC236}">
                <a16:creationId xmlns:a16="http://schemas.microsoft.com/office/drawing/2014/main" id="{8D9C0711-42E5-62C1-5416-65667A29753A}"/>
              </a:ext>
            </a:extLst>
          </p:cNvPr>
          <p:cNvSpPr txBox="1">
            <a:spLocks noChangeArrowheads="1"/>
          </p:cNvSpPr>
          <p:nvPr/>
        </p:nvSpPr>
        <p:spPr bwMode="auto">
          <a:xfrm>
            <a:off x="249238" y="1023938"/>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fr-FR" altLang="fr-FR" sz="2400" b="1"/>
              <a:t>ACHAB </a:t>
            </a:r>
            <a:r>
              <a:rPr lang="fr-FR" altLang="fr-FR" sz="2400"/>
              <a:t>(874-853) </a:t>
            </a:r>
          </a:p>
        </p:txBody>
      </p:sp>
      <p:sp>
        <p:nvSpPr>
          <p:cNvPr id="40964" name="TextBox 7">
            <a:extLst>
              <a:ext uri="{FF2B5EF4-FFF2-40B4-BE49-F238E27FC236}">
                <a16:creationId xmlns:a16="http://schemas.microsoft.com/office/drawing/2014/main" id="{18641263-30A1-8BD8-94BF-5E5670478919}"/>
              </a:ext>
            </a:extLst>
          </p:cNvPr>
          <p:cNvSpPr txBox="1">
            <a:spLocks noChangeArrowheads="1"/>
          </p:cNvSpPr>
          <p:nvPr/>
        </p:nvSpPr>
        <p:spPr bwMode="auto">
          <a:xfrm>
            <a:off x="238125" y="1493838"/>
            <a:ext cx="84978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FontTx/>
              <a:buNone/>
            </a:pPr>
            <a:r>
              <a:rPr lang="fr-FR" altLang="fr-FR" sz="2400"/>
              <a:t>Fils d'Omri, va prendre pour épouse Jézabel, fille du roi de Sidon. Jézabel va favoriser, avec l'accord d'Achab, la prolifération du culte de Baal dans le pays. Le livre des Rois se centre alors sur un prophète, Elie (1R 17-18)</a:t>
            </a:r>
          </a:p>
        </p:txBody>
      </p:sp>
      <p:sp>
        <p:nvSpPr>
          <p:cNvPr id="40965" name="TextBox 9">
            <a:extLst>
              <a:ext uri="{FF2B5EF4-FFF2-40B4-BE49-F238E27FC236}">
                <a16:creationId xmlns:a16="http://schemas.microsoft.com/office/drawing/2014/main" id="{9C0F1D66-C486-372B-98F3-8DFF5E89DA2E}"/>
              </a:ext>
            </a:extLst>
          </p:cNvPr>
          <p:cNvSpPr txBox="1">
            <a:spLocks noChangeArrowheads="1"/>
          </p:cNvSpPr>
          <p:nvPr/>
        </p:nvSpPr>
        <p:spPr bwMode="auto">
          <a:xfrm>
            <a:off x="211138" y="3055938"/>
            <a:ext cx="84994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FontTx/>
              <a:buNone/>
            </a:pPr>
            <a:r>
              <a:rPr lang="fr-FR" altLang="fr-FR" sz="2400">
                <a:solidFill>
                  <a:srgbClr val="FF0000"/>
                </a:solidFill>
              </a:rPr>
              <a:t>2R </a:t>
            </a:r>
            <a:r>
              <a:rPr lang="fr-FR" altLang="fr-FR" sz="2400" b="1"/>
              <a:t>OCHOZIAS-AHAZIA</a:t>
            </a:r>
            <a:r>
              <a:rPr lang="fr-FR" altLang="fr-FR" sz="2400"/>
              <a:t> (853-852) ; </a:t>
            </a:r>
            <a:r>
              <a:rPr lang="fr-FR" altLang="fr-FR" sz="2400" b="1"/>
              <a:t>JORAM</a:t>
            </a:r>
            <a:r>
              <a:rPr lang="fr-FR" altLang="fr-FR" sz="2400"/>
              <a:t> (852-841) : </a:t>
            </a:r>
            <a:r>
              <a:rPr lang="fr-FR" altLang="fr-FR" sz="2400" b="1"/>
              <a:t>JEHU </a:t>
            </a:r>
            <a:r>
              <a:rPr lang="fr-FR" altLang="fr-FR" sz="2400"/>
              <a:t>(841-814) ; </a:t>
            </a:r>
            <a:r>
              <a:rPr lang="fr-FR" altLang="fr-FR" sz="2400" b="1"/>
              <a:t>JOACHAZ </a:t>
            </a:r>
            <a:r>
              <a:rPr lang="fr-FR" altLang="fr-FR" sz="2400"/>
              <a:t>(814-798) ; </a:t>
            </a:r>
            <a:r>
              <a:rPr lang="fr-FR" altLang="fr-FR" sz="2400" b="1"/>
              <a:t>JOAS</a:t>
            </a:r>
            <a:r>
              <a:rPr lang="fr-FR" altLang="fr-FR" sz="2400"/>
              <a:t> (798-783) ; </a:t>
            </a:r>
            <a:r>
              <a:rPr lang="fr-FR" altLang="fr-FR" sz="2400" b="1"/>
              <a:t>JEROBOAM II </a:t>
            </a:r>
            <a:r>
              <a:rPr lang="fr-FR" altLang="fr-FR" sz="2400"/>
              <a:t>(783-743) ; </a:t>
            </a:r>
            <a:r>
              <a:rPr lang="fr-FR" altLang="fr-FR" sz="2400" b="1"/>
              <a:t>ZACHARIE </a:t>
            </a:r>
            <a:r>
              <a:rPr lang="fr-FR" altLang="fr-FR" sz="2400"/>
              <a:t>(743, assassiné) ; </a:t>
            </a:r>
            <a:r>
              <a:rPr lang="fr-FR" altLang="fr-FR" sz="2400" b="1"/>
              <a:t>SHALLOUM</a:t>
            </a:r>
            <a:r>
              <a:rPr lang="fr-FR" altLang="fr-FR" sz="2400"/>
              <a:t> (743, assassiné) ; </a:t>
            </a:r>
            <a:r>
              <a:rPr lang="fr-FR" altLang="fr-FR" sz="2400" b="1"/>
              <a:t>MENAHEM</a:t>
            </a:r>
            <a:r>
              <a:rPr lang="fr-FR" altLang="fr-FR" sz="2400"/>
              <a:t> (743-738) ; </a:t>
            </a:r>
            <a:r>
              <a:rPr lang="fr-FR" altLang="fr-FR" sz="2400" b="1"/>
              <a:t>PEQAHYA</a:t>
            </a:r>
            <a:r>
              <a:rPr lang="fr-FR" altLang="fr-FR" sz="2400"/>
              <a:t> (738-737, assassiné) ; </a:t>
            </a:r>
            <a:r>
              <a:rPr lang="fr-FR" altLang="fr-FR" sz="2400" b="1"/>
              <a:t>PEQAH</a:t>
            </a:r>
            <a:r>
              <a:rPr lang="fr-FR" altLang="fr-FR" sz="2400"/>
              <a:t> (737-732) ; </a:t>
            </a:r>
            <a:r>
              <a:rPr lang="fr-FR" altLang="fr-FR" sz="2400" b="1"/>
              <a:t>OSEE </a:t>
            </a:r>
            <a:r>
              <a:rPr lang="fr-FR" altLang="fr-FR" sz="2400"/>
              <a:t>(732-724).   </a:t>
            </a:r>
          </a:p>
        </p:txBody>
      </p:sp>
      <p:sp>
        <p:nvSpPr>
          <p:cNvPr id="40966" name="TextBox 11">
            <a:extLst>
              <a:ext uri="{FF2B5EF4-FFF2-40B4-BE49-F238E27FC236}">
                <a16:creationId xmlns:a16="http://schemas.microsoft.com/office/drawing/2014/main" id="{95A1271A-3E91-9C54-6A55-3173F53F2818}"/>
              </a:ext>
            </a:extLst>
          </p:cNvPr>
          <p:cNvSpPr txBox="1">
            <a:spLocks noChangeArrowheads="1"/>
          </p:cNvSpPr>
          <p:nvPr/>
        </p:nvSpPr>
        <p:spPr bwMode="auto">
          <a:xfrm>
            <a:off x="200025" y="5386388"/>
            <a:ext cx="85232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FontTx/>
              <a:buNone/>
            </a:pPr>
            <a:r>
              <a:rPr lang="fr-FR" altLang="fr-FR" sz="2400"/>
              <a:t>Pendant trois ans, la ville de Samarie est assiégée par les troupes assyriennes (2R,17). En 721, Samarie est prise par les Assyriens. Une partie de la population du pays est déportée en Mésopotamie. C'est la fin du royaume du Nord.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0B81FAB5-1F2C-F021-9F96-26A21AC54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75"/>
            <a:ext cx="914400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a:extLst>
              <a:ext uri="{FF2B5EF4-FFF2-40B4-BE49-F238E27FC236}">
                <a16:creationId xmlns:a16="http://schemas.microsoft.com/office/drawing/2014/main" id="{35D90520-CD66-106E-1707-FFF0C3B0B855}"/>
              </a:ext>
            </a:extLst>
          </p:cNvPr>
          <p:cNvSpPr>
            <a:spLocks noGrp="1"/>
          </p:cNvSpPr>
          <p:nvPr>
            <p:ph type="title"/>
          </p:nvPr>
        </p:nvSpPr>
        <p:spPr>
          <a:xfrm>
            <a:off x="685800" y="188913"/>
            <a:ext cx="7772400" cy="1143000"/>
          </a:xfrm>
          <a:ln>
            <a:solidFill>
              <a:schemeClr val="accent2"/>
            </a:solidFill>
            <a:miter lim="800000"/>
            <a:headEnd/>
            <a:tailEnd/>
          </a:ln>
        </p:spPr>
        <p:txBody>
          <a:bodyPr/>
          <a:lstStyle/>
          <a:p>
            <a:r>
              <a:rPr lang="fr-FR" altLang="fr-FR"/>
              <a:t>Géographie</a:t>
            </a:r>
          </a:p>
        </p:txBody>
      </p:sp>
      <p:pic>
        <p:nvPicPr>
          <p:cNvPr id="41987" name="Image 3">
            <a:extLst>
              <a:ext uri="{FF2B5EF4-FFF2-40B4-BE49-F238E27FC236}">
                <a16:creationId xmlns:a16="http://schemas.microsoft.com/office/drawing/2014/main" id="{88F32602-A828-C3F8-200D-E7F71104E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535113"/>
            <a:ext cx="830103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95D2278-B402-0869-461E-CFE5D138C052}"/>
              </a:ext>
            </a:extLst>
          </p:cNvPr>
          <p:cNvSpPr>
            <a:spLocks noGrp="1" noChangeArrowheads="1"/>
          </p:cNvSpPr>
          <p:nvPr>
            <p:ph type="title"/>
          </p:nvPr>
        </p:nvSpPr>
        <p:spPr>
          <a:xfrm>
            <a:off x="685800" y="260350"/>
            <a:ext cx="7772400" cy="1143000"/>
          </a:xfrm>
        </p:spPr>
        <p:txBody>
          <a:bodyPr/>
          <a:lstStyle/>
          <a:p>
            <a:r>
              <a:rPr lang="fr-FR" altLang="fr-FR"/>
              <a:t>Déportation</a:t>
            </a:r>
          </a:p>
        </p:txBody>
      </p:sp>
      <p:pic>
        <p:nvPicPr>
          <p:cNvPr id="45059" name="Picture 3">
            <a:extLst>
              <a:ext uri="{FF2B5EF4-FFF2-40B4-BE49-F238E27FC236}">
                <a16:creationId xmlns:a16="http://schemas.microsoft.com/office/drawing/2014/main" id="{781CDA59-11D1-EE39-13DD-95BA9F1F4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84313"/>
            <a:ext cx="7021512"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1432064-AD43-2E36-A3AF-4F1DDF8F4EE9}"/>
              </a:ext>
            </a:extLst>
          </p:cNvPr>
          <p:cNvSpPr>
            <a:spLocks noGrp="1" noChangeArrowheads="1"/>
          </p:cNvSpPr>
          <p:nvPr>
            <p:ph type="title"/>
          </p:nvPr>
        </p:nvSpPr>
        <p:spPr>
          <a:xfrm>
            <a:off x="685800" y="101600"/>
            <a:ext cx="7772400" cy="806450"/>
          </a:xfrm>
        </p:spPr>
        <p:txBody>
          <a:bodyPr/>
          <a:lstStyle/>
          <a:p>
            <a:r>
              <a:rPr lang="fr-FR" altLang="fr-FR"/>
              <a:t>Le royaume du Sud</a:t>
            </a:r>
          </a:p>
        </p:txBody>
      </p:sp>
      <p:sp>
        <p:nvSpPr>
          <p:cNvPr id="46083" name="TextBox 8">
            <a:extLst>
              <a:ext uri="{FF2B5EF4-FFF2-40B4-BE49-F238E27FC236}">
                <a16:creationId xmlns:a16="http://schemas.microsoft.com/office/drawing/2014/main" id="{396FE112-B761-022A-7F01-1CBFF0CC64C9}"/>
              </a:ext>
            </a:extLst>
          </p:cNvPr>
          <p:cNvSpPr txBox="1">
            <a:spLocks noChangeArrowheads="1"/>
          </p:cNvSpPr>
          <p:nvPr/>
        </p:nvSpPr>
        <p:spPr bwMode="auto">
          <a:xfrm>
            <a:off x="250825" y="1196975"/>
            <a:ext cx="86423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fr-FR" altLang="fr-FR" sz="2400" b="1"/>
              <a:t>ROBOAM </a:t>
            </a:r>
            <a:r>
              <a:rPr lang="fr-FR" altLang="fr-FR" sz="2400"/>
              <a:t>(931-913) ; </a:t>
            </a:r>
            <a:r>
              <a:rPr lang="fr-FR" altLang="fr-FR" sz="2400" b="1"/>
              <a:t>ABIYYAM </a:t>
            </a:r>
            <a:r>
              <a:rPr lang="fr-FR" altLang="fr-FR" sz="2400"/>
              <a:t>(913-911) ; </a:t>
            </a:r>
            <a:r>
              <a:rPr lang="fr-FR" altLang="fr-FR" sz="2400" b="1"/>
              <a:t>ASA</a:t>
            </a:r>
            <a:r>
              <a:rPr lang="fr-FR" altLang="fr-FR" sz="2400"/>
              <a:t> (911-870) ; </a:t>
            </a:r>
            <a:r>
              <a:rPr lang="fr-FR" altLang="fr-FR" sz="2400" b="1"/>
              <a:t>JOSAPHAT </a:t>
            </a:r>
            <a:r>
              <a:rPr lang="fr-FR" altLang="fr-FR" sz="2400"/>
              <a:t>(870-848) ; </a:t>
            </a:r>
            <a:r>
              <a:rPr lang="fr-FR" altLang="fr-FR" sz="2400" b="1"/>
              <a:t>JORAM </a:t>
            </a:r>
            <a:r>
              <a:rPr lang="fr-FR" altLang="fr-FR" sz="2400"/>
              <a:t>(848-841) ; </a:t>
            </a:r>
            <a:r>
              <a:rPr lang="fr-FR" altLang="fr-FR" sz="2400" b="1"/>
              <a:t>OCHOZIAS </a:t>
            </a:r>
            <a:r>
              <a:rPr lang="fr-FR" altLang="fr-FR" sz="2400"/>
              <a:t>(841) ; </a:t>
            </a:r>
            <a:r>
              <a:rPr lang="fr-FR" altLang="fr-FR" sz="2400" b="1"/>
              <a:t>ATHALIE</a:t>
            </a:r>
            <a:r>
              <a:rPr lang="fr-FR" altLang="fr-FR" sz="2400"/>
              <a:t> (841-835) ; </a:t>
            </a:r>
            <a:r>
              <a:rPr lang="fr-FR" altLang="fr-FR" sz="2400" b="1"/>
              <a:t>JOAS</a:t>
            </a:r>
            <a:r>
              <a:rPr lang="fr-FR" altLang="fr-FR" sz="2400"/>
              <a:t> (835-796) ; </a:t>
            </a:r>
            <a:r>
              <a:rPr lang="fr-FR" altLang="fr-FR" sz="2400" b="1"/>
              <a:t>AMASIAS </a:t>
            </a:r>
            <a:r>
              <a:rPr lang="fr-FR" altLang="fr-FR" sz="2400"/>
              <a:t>(796-781) ; </a:t>
            </a:r>
            <a:r>
              <a:rPr lang="fr-FR" altLang="fr-FR" sz="2400" b="1"/>
              <a:t>AZARIAS/OZIAS </a:t>
            </a:r>
            <a:r>
              <a:rPr lang="fr-FR" altLang="fr-FR" sz="2400"/>
              <a:t>(781-740) ; </a:t>
            </a:r>
            <a:r>
              <a:rPr lang="fr-FR" altLang="fr-FR" sz="2400" b="1"/>
              <a:t>YOTAM </a:t>
            </a:r>
            <a:r>
              <a:rPr lang="fr-FR" altLang="fr-FR" sz="2400"/>
              <a:t>(740-736) ; </a:t>
            </a:r>
            <a:r>
              <a:rPr lang="fr-FR" altLang="fr-FR" sz="2400" b="1"/>
              <a:t>ACHAZ </a:t>
            </a:r>
            <a:r>
              <a:rPr lang="fr-FR" altLang="fr-FR" sz="2400"/>
              <a:t>(736-716) ; </a:t>
            </a:r>
            <a:r>
              <a:rPr lang="fr-FR" altLang="fr-FR" sz="2400" b="1"/>
              <a:t>EZECHIAS</a:t>
            </a:r>
            <a:r>
              <a:rPr lang="fr-FR" altLang="fr-FR" sz="2400"/>
              <a:t> (716-687) ; </a:t>
            </a:r>
            <a:r>
              <a:rPr lang="fr-FR" altLang="fr-FR" sz="2400" b="1"/>
              <a:t>MANASSE</a:t>
            </a:r>
            <a:r>
              <a:rPr lang="fr-FR" altLang="fr-FR" sz="2400"/>
              <a:t> (687-642) ; </a:t>
            </a:r>
            <a:r>
              <a:rPr lang="fr-FR" altLang="fr-FR" sz="2400" b="1"/>
              <a:t>AMON </a:t>
            </a:r>
            <a:r>
              <a:rPr lang="fr-FR" altLang="fr-FR" sz="2400"/>
              <a:t>(642-640) ; </a:t>
            </a:r>
            <a:r>
              <a:rPr lang="fr-FR" altLang="fr-FR" sz="2400" b="1"/>
              <a:t>JOSIAS</a:t>
            </a:r>
            <a:r>
              <a:rPr lang="fr-FR" altLang="fr-FR" sz="2400"/>
              <a:t> (640-609) ; </a:t>
            </a:r>
            <a:r>
              <a:rPr lang="fr-FR" altLang="fr-FR" sz="2400" b="1"/>
              <a:t>JOACHAZ </a:t>
            </a:r>
            <a:r>
              <a:rPr lang="fr-FR" altLang="fr-FR" sz="2400"/>
              <a:t>(609) ; </a:t>
            </a:r>
            <a:r>
              <a:rPr lang="fr-FR" altLang="fr-FR" sz="2400" b="1"/>
              <a:t>JOIAQIM </a:t>
            </a:r>
            <a:r>
              <a:rPr lang="fr-FR" altLang="fr-FR" sz="2400"/>
              <a:t>(609-597) ; </a:t>
            </a:r>
            <a:r>
              <a:rPr lang="fr-FR" altLang="fr-FR" sz="2400" b="1"/>
              <a:t>JOIAQIN </a:t>
            </a:r>
            <a:r>
              <a:rPr lang="fr-FR" altLang="fr-FR" sz="2400"/>
              <a:t>(597) ; </a:t>
            </a:r>
            <a:r>
              <a:rPr lang="fr-FR" altLang="fr-FR" sz="2400" b="1"/>
              <a:t>SEDECIAS (</a:t>
            </a:r>
            <a:r>
              <a:rPr lang="fr-FR" altLang="fr-FR" sz="2400"/>
              <a:t>597-587).</a:t>
            </a:r>
          </a:p>
          <a:p>
            <a:pPr>
              <a:spcBef>
                <a:spcPct val="0"/>
              </a:spcBef>
              <a:buFontTx/>
              <a:buNone/>
            </a:pPr>
            <a:endParaRPr lang="fr-FR" altLang="fr-FR" sz="2400"/>
          </a:p>
          <a:p>
            <a:pPr algn="just">
              <a:spcBef>
                <a:spcPct val="0"/>
              </a:spcBef>
              <a:buFontTx/>
              <a:buNone/>
            </a:pPr>
            <a:r>
              <a:rPr lang="fr-FR" altLang="fr-FR" sz="2400"/>
              <a:t>587 : Prise de Jérusalem. La ville est détruite, le Temple est rasé, la population déportée à Babylone. Désormais, Juda devient une province babylonienne. C'est la fin du royaume de Juda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a:extLst>
              <a:ext uri="{FF2B5EF4-FFF2-40B4-BE49-F238E27FC236}">
                <a16:creationId xmlns:a16="http://schemas.microsoft.com/office/drawing/2014/main" id="{1DC83843-B7ED-A5BB-91C4-3D5035F7A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284163"/>
            <a:ext cx="8759825"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 2">
            <a:extLst>
              <a:ext uri="{FF2B5EF4-FFF2-40B4-BE49-F238E27FC236}">
                <a16:creationId xmlns:a16="http://schemas.microsoft.com/office/drawing/2014/main" id="{EB7644A7-6280-FB5F-0EDC-E9312DB2B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765175"/>
            <a:ext cx="8670925"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976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a:extLst>
              <a:ext uri="{FF2B5EF4-FFF2-40B4-BE49-F238E27FC236}">
                <a16:creationId xmlns:a16="http://schemas.microsoft.com/office/drawing/2014/main" id="{85AF1DE1-A764-8CA7-EFAD-BFE949291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7075"/>
            <a:ext cx="91440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9D3D777-8EA7-F53A-5470-ACAD0F66A291}"/>
              </a:ext>
            </a:extLst>
          </p:cNvPr>
          <p:cNvSpPr>
            <a:spLocks noGrp="1" noChangeArrowheads="1"/>
          </p:cNvSpPr>
          <p:nvPr>
            <p:ph type="title"/>
          </p:nvPr>
        </p:nvSpPr>
        <p:spPr>
          <a:xfrm>
            <a:off x="685800" y="188913"/>
            <a:ext cx="7772400" cy="1143000"/>
          </a:xfrm>
        </p:spPr>
        <p:txBody>
          <a:bodyPr/>
          <a:lstStyle/>
          <a:p>
            <a:r>
              <a:rPr lang="fr-FR" altLang="fr-FR"/>
              <a:t>Empire Perse</a:t>
            </a:r>
          </a:p>
        </p:txBody>
      </p:sp>
      <p:pic>
        <p:nvPicPr>
          <p:cNvPr id="10243" name="Picture 3">
            <a:extLst>
              <a:ext uri="{FF2B5EF4-FFF2-40B4-BE49-F238E27FC236}">
                <a16:creationId xmlns:a16="http://schemas.microsoft.com/office/drawing/2014/main" id="{3B6C4716-A081-A26A-8932-73818240D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681163"/>
            <a:ext cx="8915400"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5">
            <a:extLst>
              <a:ext uri="{FF2B5EF4-FFF2-40B4-BE49-F238E27FC236}">
                <a16:creationId xmlns:a16="http://schemas.microsoft.com/office/drawing/2014/main" id="{460A9ADB-649A-729B-52F2-A90571321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9050"/>
            <a:ext cx="91440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a:extLst>
              <a:ext uri="{FF2B5EF4-FFF2-40B4-BE49-F238E27FC236}">
                <a16:creationId xmlns:a16="http://schemas.microsoft.com/office/drawing/2014/main" id="{97655FEE-DF75-07B6-AFC8-7B9A91973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61913"/>
            <a:ext cx="5400675" cy="68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F3C66148-CCE5-4F5E-1C12-3A602918D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8488"/>
            <a:ext cx="9144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3C588F5-702B-37CC-FE4A-AAE3CD208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76" y="1033762"/>
            <a:ext cx="7619048" cy="4790476"/>
          </a:xfrm>
          <a:prstGeom prst="rect">
            <a:avLst/>
          </a:prstGeom>
        </p:spPr>
      </p:pic>
    </p:spTree>
    <p:extLst>
      <p:ext uri="{BB962C8B-B14F-4D97-AF65-F5344CB8AC3E}">
        <p14:creationId xmlns:p14="http://schemas.microsoft.com/office/powerpoint/2010/main" val="184344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957C33A-E732-76B9-D98F-454C8E9ED467}"/>
              </a:ext>
            </a:extLst>
          </p:cNvPr>
          <p:cNvSpPr>
            <a:spLocks noGrp="1" noChangeArrowheads="1"/>
          </p:cNvSpPr>
          <p:nvPr>
            <p:ph type="title"/>
          </p:nvPr>
        </p:nvSpPr>
        <p:spPr>
          <a:xfrm>
            <a:off x="685800" y="0"/>
            <a:ext cx="7772400" cy="1143000"/>
          </a:xfrm>
          <a:ln>
            <a:solidFill>
              <a:schemeClr val="accent2"/>
            </a:solidFill>
            <a:miter lim="800000"/>
            <a:headEnd/>
            <a:tailEnd/>
          </a:ln>
        </p:spPr>
        <p:txBody>
          <a:bodyPr/>
          <a:lstStyle/>
          <a:p>
            <a:r>
              <a:rPr lang="fr-FR" altLang="fr-FR"/>
              <a:t>Histoire</a:t>
            </a:r>
          </a:p>
        </p:txBody>
      </p:sp>
      <p:sp>
        <p:nvSpPr>
          <p:cNvPr id="43011" name="TextBox 4">
            <a:extLst>
              <a:ext uri="{FF2B5EF4-FFF2-40B4-BE49-F238E27FC236}">
                <a16:creationId xmlns:a16="http://schemas.microsoft.com/office/drawing/2014/main" id="{D8DC09EA-1206-F5FC-72B0-B430A2067BD1}"/>
              </a:ext>
            </a:extLst>
          </p:cNvPr>
          <p:cNvSpPr txBox="1">
            <a:spLocks noChangeArrowheads="1"/>
          </p:cNvSpPr>
          <p:nvPr/>
        </p:nvSpPr>
        <p:spPr bwMode="auto">
          <a:xfrm>
            <a:off x="179388" y="1628775"/>
            <a:ext cx="87852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FontTx/>
              <a:buNone/>
            </a:pPr>
            <a:r>
              <a:rPr lang="fr-FR" altLang="fr-FR" sz="2400" b="1" dirty="0"/>
              <a:t>1800 : Abraham </a:t>
            </a:r>
          </a:p>
          <a:p>
            <a:pPr algn="just">
              <a:spcBef>
                <a:spcPct val="0"/>
              </a:spcBef>
              <a:buFontTx/>
              <a:buNone/>
            </a:pPr>
            <a:endParaRPr lang="fr-FR" altLang="fr-FR" sz="2400" b="1" dirty="0"/>
          </a:p>
          <a:p>
            <a:pPr algn="just">
              <a:spcBef>
                <a:spcPct val="0"/>
              </a:spcBef>
              <a:buFontTx/>
              <a:buNone/>
            </a:pPr>
            <a:r>
              <a:rPr lang="fr-FR" altLang="fr-FR" sz="2400" b="1" dirty="0"/>
              <a:t>1250 : Moïse</a:t>
            </a:r>
          </a:p>
          <a:p>
            <a:pPr algn="just">
              <a:spcBef>
                <a:spcPct val="0"/>
              </a:spcBef>
              <a:buFontTx/>
              <a:buNone/>
            </a:pPr>
            <a:endParaRPr lang="fr-FR" altLang="fr-FR" sz="2400" b="1" dirty="0"/>
          </a:p>
          <a:p>
            <a:pPr algn="just">
              <a:spcBef>
                <a:spcPct val="0"/>
              </a:spcBef>
              <a:buFontTx/>
              <a:buNone/>
            </a:pPr>
            <a:r>
              <a:rPr lang="fr-FR" altLang="fr-FR" sz="2400" b="1" dirty="0"/>
              <a:t>1000 : David – Salomon</a:t>
            </a:r>
          </a:p>
          <a:p>
            <a:pPr algn="just">
              <a:spcBef>
                <a:spcPct val="0"/>
              </a:spcBef>
              <a:buFontTx/>
              <a:buNone/>
            </a:pPr>
            <a:endParaRPr lang="fr-FR" altLang="fr-FR" sz="2400" b="1" dirty="0"/>
          </a:p>
          <a:p>
            <a:pPr algn="just">
              <a:spcBef>
                <a:spcPct val="0"/>
              </a:spcBef>
              <a:buFontTx/>
              <a:buNone/>
            </a:pPr>
            <a:r>
              <a:rPr lang="fr-FR" altLang="fr-FR" sz="2400" b="1" dirty="0"/>
              <a:t>935 : Schisme</a:t>
            </a:r>
          </a:p>
          <a:p>
            <a:pPr algn="just">
              <a:spcBef>
                <a:spcPct val="0"/>
              </a:spcBef>
              <a:buFontTx/>
              <a:buNone/>
            </a:pPr>
            <a:endParaRPr lang="fr-FR" altLang="fr-FR" sz="2400" b="1" dirty="0"/>
          </a:p>
          <a:p>
            <a:pPr algn="just">
              <a:spcBef>
                <a:spcPct val="0"/>
              </a:spcBef>
              <a:buFontTx/>
              <a:buNone/>
            </a:pPr>
            <a:r>
              <a:rPr lang="fr-FR" altLang="fr-FR" sz="2400" b="1" dirty="0"/>
              <a:t>721 : Chute du royaume du Nord</a:t>
            </a:r>
          </a:p>
          <a:p>
            <a:pPr algn="just">
              <a:spcBef>
                <a:spcPct val="0"/>
              </a:spcBef>
              <a:buFontTx/>
              <a:buNone/>
            </a:pPr>
            <a:endParaRPr lang="fr-FR" altLang="fr-FR" sz="2400" b="1" dirty="0"/>
          </a:p>
          <a:p>
            <a:pPr algn="just">
              <a:spcBef>
                <a:spcPct val="0"/>
              </a:spcBef>
              <a:buFontTx/>
              <a:buNone/>
            </a:pPr>
            <a:r>
              <a:rPr lang="fr-FR" altLang="fr-FR" sz="2400" b="1" dirty="0"/>
              <a:t>587 - 538 : Exil à Babylone</a:t>
            </a:r>
            <a:endParaRPr lang="fr-FR" altLang="fr-F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C9BE3DB-811D-44D5-CABF-E06CEF17B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26" y="980728"/>
            <a:ext cx="8583354" cy="4929629"/>
          </a:xfrm>
          <a:prstGeom prst="rect">
            <a:avLst/>
          </a:prstGeom>
        </p:spPr>
      </p:pic>
    </p:spTree>
    <p:extLst>
      <p:ext uri="{BB962C8B-B14F-4D97-AF65-F5344CB8AC3E}">
        <p14:creationId xmlns:p14="http://schemas.microsoft.com/office/powerpoint/2010/main" val="2739754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4F26FDF-529C-C079-530C-E27A84787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008"/>
            <a:ext cx="9144000" cy="5141984"/>
          </a:xfrm>
          <a:prstGeom prst="rect">
            <a:avLst/>
          </a:prstGeom>
        </p:spPr>
      </p:pic>
    </p:spTree>
    <p:extLst>
      <p:ext uri="{BB962C8B-B14F-4D97-AF65-F5344CB8AC3E}">
        <p14:creationId xmlns:p14="http://schemas.microsoft.com/office/powerpoint/2010/main" val="4104043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83BA3D01-36C1-C6D7-DA5C-335D3430BAAC}"/>
              </a:ext>
            </a:extLst>
          </p:cNvPr>
          <p:cNvGraphicFramePr>
            <a:graphicFrameLocks noGrp="1"/>
          </p:cNvGraphicFramePr>
          <p:nvPr/>
        </p:nvGraphicFramePr>
        <p:xfrm>
          <a:off x="142875" y="188913"/>
          <a:ext cx="8858250" cy="5948362"/>
        </p:xfrm>
        <a:graphic>
          <a:graphicData uri="http://schemas.openxmlformats.org/drawingml/2006/table">
            <a:tbl>
              <a:tblPr/>
              <a:tblGrid>
                <a:gridCol w="900229">
                  <a:extLst>
                    <a:ext uri="{9D8B030D-6E8A-4147-A177-3AD203B41FA5}">
                      <a16:colId xmlns:a16="http://schemas.microsoft.com/office/drawing/2014/main" val="20000"/>
                    </a:ext>
                  </a:extLst>
                </a:gridCol>
                <a:gridCol w="648165">
                  <a:extLst>
                    <a:ext uri="{9D8B030D-6E8A-4147-A177-3AD203B41FA5}">
                      <a16:colId xmlns:a16="http://schemas.microsoft.com/office/drawing/2014/main" val="20001"/>
                    </a:ext>
                  </a:extLst>
                </a:gridCol>
                <a:gridCol w="7309856">
                  <a:extLst>
                    <a:ext uri="{9D8B030D-6E8A-4147-A177-3AD203B41FA5}">
                      <a16:colId xmlns:a16="http://schemas.microsoft.com/office/drawing/2014/main" val="20002"/>
                    </a:ext>
                  </a:extLst>
                </a:gridCol>
              </a:tblGrid>
              <a:tr h="452042">
                <a:tc>
                  <a:txBody>
                    <a:bodyPr/>
                    <a:lstStyle/>
                    <a:p>
                      <a:r>
                        <a:rPr lang="fr-FR" sz="1400" b="1"/>
                        <a:t>Grégorien</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a:t>Juif</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b="1" dirty="0"/>
                        <a:t>Événement</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2042">
                <a:tc>
                  <a:txBody>
                    <a:bodyPr/>
                    <a:lstStyle/>
                    <a:p>
                      <a:r>
                        <a:rPr lang="fr-FR" sz="1400"/>
                        <a:t>-3761</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1</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Selon les Hébreux, Dieu crée le monde et les hommes</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29385">
                <a:tc>
                  <a:txBody>
                    <a:bodyPr/>
                    <a:lstStyle/>
                    <a:p>
                      <a:br>
                        <a:rPr lang="fr-FR" sz="1400"/>
                      </a:br>
                      <a:r>
                        <a:rPr lang="fr-FR" sz="1400"/>
                        <a:t>-2000</a:t>
                      </a:r>
                      <a:br>
                        <a:rPr lang="fr-FR" sz="1400"/>
                      </a:br>
                      <a:r>
                        <a:rPr lang="fr-FR" sz="1400"/>
                        <a:t>-1750</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1760</a:t>
                      </a:r>
                      <a:br>
                        <a:rPr lang="fr-FR" sz="1400"/>
                      </a:br>
                      <a:r>
                        <a:rPr lang="fr-FR" sz="1400"/>
                        <a:t>2010</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Des tribus semi-nomades pénètrent au pays de Canaan. Les patriarches bibliques, ancêtres de ce peuple, ont pour nom Abraham, Isaac et Jacob.</a:t>
                      </a:r>
                      <a:br>
                        <a:rPr lang="fr-FR" sz="1400"/>
                      </a:br>
                      <a:r>
                        <a:rPr lang="fr-FR" sz="1400"/>
                        <a:t>Abraham, originaire de Mésopotamie, s'installe dans la région d'Hébron, son fils Isaac dans le sud palestinien et Jacob, fils d'Isaac en Palestine centrale</a:t>
                      </a:r>
                    </a:p>
                  </a:txBody>
                  <a:tcPr marL="44732" marR="44732" marT="22360" marB="223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40713">
                <a:tc>
                  <a:txBody>
                    <a:bodyPr/>
                    <a:lstStyle/>
                    <a:p>
                      <a:r>
                        <a:rPr lang="fr-FR" sz="1400"/>
                        <a:t>-1785</a:t>
                      </a:r>
                      <a:br>
                        <a:rPr lang="fr-FR" sz="1400"/>
                      </a:br>
                      <a:r>
                        <a:rPr lang="fr-FR" sz="1400"/>
                        <a:t>-1580</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1975</a:t>
                      </a:r>
                      <a:br>
                        <a:rPr lang="fr-FR" sz="1400"/>
                      </a:br>
                      <a:r>
                        <a:rPr lang="fr-FR" sz="1400"/>
                        <a:t>2180</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Suite à la pression d'envahisseurs Hyksos, le peuple de Jacob s'installe en Égypte dans le delta du Nil</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40713">
                <a:tc>
                  <a:txBody>
                    <a:bodyPr/>
                    <a:lstStyle/>
                    <a:p>
                      <a:r>
                        <a:rPr lang="fr-FR" sz="1400"/>
                        <a:t>-XIIIème</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IIIème</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Asservis par les Égyptiens (nous sommes à l'époque de Ramsès II), les Hébreux quittent le pays guidés par Dieu et par Moïse. Cet événement constitue la Pâque juive.</a:t>
                      </a:r>
                      <a:br>
                        <a:rPr lang="fr-FR" sz="1400"/>
                      </a:br>
                      <a:r>
                        <a:rPr lang="fr-FR" sz="1400"/>
                        <a:t>A cette occasion, ils reçoivent la Torah révélée à Moïse au Sinaï.</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6377">
                <a:tc>
                  <a:txBody>
                    <a:bodyPr/>
                    <a:lstStyle/>
                    <a:p>
                      <a:r>
                        <a:rPr lang="fr-FR" sz="1400"/>
                        <a:t>-1003</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2757</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Reconquête du pays de Cannan par le roi David qui règne sur tout l'État d'Israël.</a:t>
                      </a:r>
                      <a:br>
                        <a:rPr lang="fr-FR" sz="1400"/>
                      </a:br>
                      <a:r>
                        <a:rPr lang="fr-FR" sz="1400"/>
                        <a:t>Il soumet Jérusalem, y installe le Tabernacle et en fait sa capitale.</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6377">
                <a:tc>
                  <a:txBody>
                    <a:bodyPr/>
                    <a:lstStyle/>
                    <a:p>
                      <a:r>
                        <a:rPr lang="fr-FR" sz="1400"/>
                        <a:t>-964</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2796</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Le roi Salomon élève le premier temple de Jérusalem.</a:t>
                      </a:r>
                      <a:br>
                        <a:rPr lang="fr-FR" sz="1400"/>
                      </a:br>
                      <a:r>
                        <a:rPr lang="fr-FR" sz="1400"/>
                        <a:t>A sa mort, deux royaumes voient le jour : la Judée (Juda) au sud et Israël au nord.</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840713">
                <a:tc>
                  <a:txBody>
                    <a:bodyPr/>
                    <a:lstStyle/>
                    <a:p>
                      <a:r>
                        <a:rPr lang="fr-FR" sz="1400"/>
                        <a:t>-587</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3173</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après un siège de dix-huit mois, le babylonien Nabuchodonosor prend la ville et le temple de Jérusalem qui sont brûlés. Le royaume de Juda est définitivement conquis.</a:t>
                      </a:r>
                      <a:br>
                        <a:rPr lang="fr-FR" sz="1400" dirty="0"/>
                      </a:br>
                      <a:r>
                        <a:rPr lang="fr-FR" sz="1400" dirty="0"/>
                        <a:t>Les juifs sont déportés à Babylone.</a:t>
                      </a:r>
                    </a:p>
                  </a:txBody>
                  <a:tcPr marL="44732" marR="44732" marT="22360" marB="2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1BED19E-81CF-A59E-1080-308358D3CA00}"/>
              </a:ext>
            </a:extLst>
          </p:cNvPr>
          <p:cNvGraphicFramePr>
            <a:graphicFrameLocks noGrp="1"/>
          </p:cNvGraphicFramePr>
          <p:nvPr/>
        </p:nvGraphicFramePr>
        <p:xfrm>
          <a:off x="179388" y="115888"/>
          <a:ext cx="8785225" cy="6013450"/>
        </p:xfrm>
        <a:graphic>
          <a:graphicData uri="http://schemas.openxmlformats.org/drawingml/2006/table">
            <a:tbl>
              <a:tblPr/>
              <a:tblGrid>
                <a:gridCol w="790670">
                  <a:extLst>
                    <a:ext uri="{9D8B030D-6E8A-4147-A177-3AD203B41FA5}">
                      <a16:colId xmlns:a16="http://schemas.microsoft.com/office/drawing/2014/main" val="20000"/>
                    </a:ext>
                  </a:extLst>
                </a:gridCol>
                <a:gridCol w="614965">
                  <a:extLst>
                    <a:ext uri="{9D8B030D-6E8A-4147-A177-3AD203B41FA5}">
                      <a16:colId xmlns:a16="http://schemas.microsoft.com/office/drawing/2014/main" val="20001"/>
                    </a:ext>
                  </a:extLst>
                </a:gridCol>
                <a:gridCol w="7379590">
                  <a:extLst>
                    <a:ext uri="{9D8B030D-6E8A-4147-A177-3AD203B41FA5}">
                      <a16:colId xmlns:a16="http://schemas.microsoft.com/office/drawing/2014/main" val="20002"/>
                    </a:ext>
                  </a:extLst>
                </a:gridCol>
              </a:tblGrid>
              <a:tr h="996644">
                <a:tc>
                  <a:txBody>
                    <a:bodyPr/>
                    <a:lstStyle/>
                    <a:p>
                      <a:r>
                        <a:rPr lang="fr-FR" sz="1400"/>
                        <a:t>-539</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3221</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Le Perse Cyrus le Grand conquiert Babylone, ordonne officiellement la reconstruction du temple de Jérusalem aux frais de l’État perse et à titre de réparation des dommages causés par Nabuchodonosor. Il accorde aussi aux Juifs le droit de rentrer dans leur pays (Édit d'Ecbatane).</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6031">
                <a:tc>
                  <a:txBody>
                    <a:bodyPr/>
                    <a:lstStyle/>
                    <a:p>
                      <a:r>
                        <a:rPr lang="fr-FR" sz="1400"/>
                        <a:t>-515</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3245</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Achèvement du second temple.</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6031">
                <a:tc>
                  <a:txBody>
                    <a:bodyPr/>
                    <a:lstStyle/>
                    <a:p>
                      <a:r>
                        <a:rPr lang="fr-FR" sz="1400"/>
                        <a:t>-332</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3428</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La Palestine est conquise par Alexandre et passe sous domination Grecque.</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6031">
                <a:tc>
                  <a:txBody>
                    <a:bodyPr/>
                    <a:lstStyle/>
                    <a:p>
                      <a:r>
                        <a:rPr lang="fr-FR" sz="1400"/>
                        <a:t>-63</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3697</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Pompée entre à Jérusalem et soumet les Juifs.</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2902">
                <a:tc>
                  <a:txBody>
                    <a:bodyPr/>
                    <a:lstStyle/>
                    <a:p>
                      <a:r>
                        <a:rPr lang="fr-FR" sz="1400"/>
                        <a:t>-15</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3745</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Construction du troisième temple par Hérode le Grand (ou, plus précisément, reconstruction du deuxième temple). les travaux durent huit ans.</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9621">
                <a:tc>
                  <a:txBody>
                    <a:bodyPr/>
                    <a:lstStyle/>
                    <a:p>
                      <a:r>
                        <a:rPr lang="fr-FR" sz="1400"/>
                        <a:t>68</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3828</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Après plusieurs mois de siège,Titus prend Jérusalem. Son Temple est incendié; les Juifs sont, en masse, vendus comme esclaves.</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96644">
                <a:tc>
                  <a:txBody>
                    <a:bodyPr/>
                    <a:lstStyle/>
                    <a:p>
                      <a:r>
                        <a:rPr lang="fr-FR" sz="1400"/>
                        <a:t>135</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3895</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L’empereur Hadrien, venu à Jérusalem en 130, décide de créer une cité païenne sur le site. Les Juifs se révoltent et la répression est encore pire qu’en 68: de nouvelles déportations de Juifs, réduits en esclavage, s’ajoutent aux massacres. C'est le début du deuxième Exil.</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183515">
                <a:tc>
                  <a:txBody>
                    <a:bodyPr/>
                    <a:lstStyle/>
                    <a:p>
                      <a:r>
                        <a:rPr lang="fr-FR" sz="1400"/>
                        <a:t>200+</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3960+</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Les Juifs sont dispersés à travers le monde. Après la destruction du Temple, le Sanhédrin, institution religieuse d’Israël, siège à Jabneh, puis en Galilée, à Ousha, à Shefaram, à Bet Shearim, à Sephoris et à Tibériade. Les Romains reconnaissent sa compétence pour les affaires intérieures juives jusqu’en 425. Le patriarche Hillel II le présida vers 358.</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6031">
                <a:tc>
                  <a:txBody>
                    <a:bodyPr/>
                    <a:lstStyle/>
                    <a:p>
                      <a:r>
                        <a:rPr lang="fr-FR" sz="1400"/>
                        <a:t>1948</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a:t>5708</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Déclaration d'indépendance de l'État d'Israël.</a:t>
                      </a:r>
                    </a:p>
                  </a:txBody>
                  <a:tcPr marL="42863" marR="42863" marT="21433" marB="21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3292" name="ZoneTexte 3">
            <a:extLst>
              <a:ext uri="{FF2B5EF4-FFF2-40B4-BE49-F238E27FC236}">
                <a16:creationId xmlns:a16="http://schemas.microsoft.com/office/drawing/2014/main" id="{5BFA116A-D138-E041-423E-599A8D23DB50}"/>
              </a:ext>
            </a:extLst>
          </p:cNvPr>
          <p:cNvSpPr txBox="1">
            <a:spLocks noChangeArrowheads="1"/>
          </p:cNvSpPr>
          <p:nvPr/>
        </p:nvSpPr>
        <p:spPr bwMode="auto">
          <a:xfrm>
            <a:off x="165100" y="6280150"/>
            <a:ext cx="8813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fr-FR" altLang="fr-FR" sz="1600"/>
              <a:t>https://icalendrier.fr/calendriers-saga/calendriers/juif-hebraique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oneTexte 2">
            <a:extLst>
              <a:ext uri="{FF2B5EF4-FFF2-40B4-BE49-F238E27FC236}">
                <a16:creationId xmlns:a16="http://schemas.microsoft.com/office/drawing/2014/main" id="{AA6FEC73-B40B-6C73-2FDC-964504157637}"/>
              </a:ext>
            </a:extLst>
          </p:cNvPr>
          <p:cNvSpPr txBox="1">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fr-FR" altLang="fr-FR" sz="2400"/>
              <a:t>Dans l’Ancien Testament, l’histoire du peuple d’Israël se déploie sur quelques millénaires. On identifie 8 grandes périodes :</a:t>
            </a:r>
          </a:p>
          <a:p>
            <a:pPr>
              <a:spcBef>
                <a:spcPct val="0"/>
              </a:spcBef>
              <a:buFontTx/>
              <a:buNone/>
            </a:pPr>
            <a:endParaRPr lang="fr-FR" altLang="fr-FR" sz="2400"/>
          </a:p>
          <a:p>
            <a:pPr>
              <a:spcBef>
                <a:spcPct val="0"/>
              </a:spcBef>
              <a:buFontTx/>
              <a:buNone/>
            </a:pPr>
            <a:r>
              <a:rPr lang="fr-FR" altLang="fr-FR" sz="2400"/>
              <a:t>1 L’ÉPOQUE MYTHIQUE est couverte par les récits de Genèse 1-11. Les grands thèmes : création, déluge, Babel</a:t>
            </a:r>
          </a:p>
          <a:p>
            <a:pPr>
              <a:spcBef>
                <a:spcPct val="0"/>
              </a:spcBef>
              <a:buFontTx/>
              <a:buNone/>
            </a:pPr>
            <a:endParaRPr lang="fr-FR" altLang="fr-FR" sz="2400"/>
          </a:p>
          <a:p>
            <a:pPr>
              <a:spcBef>
                <a:spcPct val="0"/>
              </a:spcBef>
              <a:buFontTx/>
              <a:buNone/>
            </a:pPr>
            <a:r>
              <a:rPr lang="fr-FR" altLang="fr-FR" sz="2400"/>
              <a:t>2 LA PRÉHISTOIRE D’ISRAËL (1900-1250) qui couvre ce qui précède la sortie d’Égypte. Elle comprend l’histoire des patriarches Abraham, Isaac, Jacob et Joseph. L’historicité de ces personnages est incertaine. Peut-être s’agit-il d’ancêtres dont le souvenir s’est transmis de manière orale pendant des siècles? Les récits de leurs aventures demeurent cependant pertinents pour les juifs et les chrétiens, car ils transmettent de nombreux enseignements théologiques en racontant la relation personnelle que ces personnages tissent avec un Dieu qui vient à leur rencontre.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2">
            <a:extLst>
              <a:ext uri="{FF2B5EF4-FFF2-40B4-BE49-F238E27FC236}">
                <a16:creationId xmlns:a16="http://schemas.microsoft.com/office/drawing/2014/main" id="{13F53BD9-FE4E-436D-5238-449FFD6E8D18}"/>
              </a:ext>
            </a:extLst>
          </p:cNvPr>
          <p:cNvSpPr txBox="1">
            <a:spLocks noChangeArrowheads="1"/>
          </p:cNvSpPr>
          <p:nvPr/>
        </p:nvSpPr>
        <p:spPr bwMode="auto">
          <a:xfrm>
            <a:off x="539750" y="620713"/>
            <a:ext cx="73453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fr-FR" altLang="fr-FR" sz="2400"/>
              <a:t>3 L’EXODE ET LA CONQUÊTE (1250-1035)</a:t>
            </a:r>
          </a:p>
          <a:p>
            <a:pPr>
              <a:spcBef>
                <a:spcPct val="0"/>
              </a:spcBef>
              <a:buFontTx/>
              <a:buNone/>
            </a:pPr>
            <a:r>
              <a:rPr lang="fr-FR" altLang="fr-FR" sz="2400"/>
              <a:t>4 L’ÉPOQUE DU ROYAUME UNIFIÉ (1035-935) raconte l’histoire des rois Saül, David et Salomon</a:t>
            </a:r>
          </a:p>
          <a:p>
            <a:pPr>
              <a:spcBef>
                <a:spcPct val="0"/>
              </a:spcBef>
              <a:buFontTx/>
              <a:buNone/>
            </a:pPr>
            <a:r>
              <a:rPr lang="fr-FR" altLang="fr-FR" sz="2400"/>
              <a:t>5 LA PÉRIODE DES DEUX ROYAUMES Israël et Juda (935-586)</a:t>
            </a:r>
          </a:p>
          <a:p>
            <a:pPr>
              <a:spcBef>
                <a:spcPct val="0"/>
              </a:spcBef>
              <a:buFontTx/>
              <a:buNone/>
            </a:pPr>
            <a:r>
              <a:rPr lang="fr-FR" altLang="fr-FR" sz="2400"/>
              <a:t>6 L’EXIL (587-538) est l’événement le plus marquant de l’histoire du peuple d’Israël dans l’Ancien Testament. </a:t>
            </a:r>
          </a:p>
          <a:p>
            <a:pPr>
              <a:spcBef>
                <a:spcPct val="0"/>
              </a:spcBef>
              <a:buFontTx/>
              <a:buNone/>
            </a:pPr>
            <a:r>
              <a:rPr lang="fr-FR" altLang="fr-FR" sz="2400"/>
              <a:t>7 LA PÉRIODE POSTEXILIQUE PERSE (537-330) </a:t>
            </a:r>
          </a:p>
          <a:p>
            <a:pPr>
              <a:spcBef>
                <a:spcPct val="0"/>
              </a:spcBef>
              <a:buFontTx/>
              <a:buNone/>
            </a:pPr>
            <a:r>
              <a:rPr lang="fr-FR" altLang="fr-FR" sz="2400"/>
              <a:t>8 LA PÉRIODE POSTEXILIQUE GRECQUE (330-0)</a:t>
            </a:r>
          </a:p>
          <a:p>
            <a:pPr>
              <a:spcBef>
                <a:spcPct val="0"/>
              </a:spcBef>
              <a:buFontTx/>
              <a:buNone/>
            </a:pPr>
            <a:endParaRPr lang="fr-FR" altLang="fr-FR" sz="2400"/>
          </a:p>
          <a:p>
            <a:pPr>
              <a:spcBef>
                <a:spcPct val="0"/>
              </a:spcBef>
              <a:buFontTx/>
              <a:buNone/>
            </a:pPr>
            <a:endParaRPr lang="fr-FR" altLang="fr-FR" sz="2400"/>
          </a:p>
          <a:p>
            <a:pPr>
              <a:spcBef>
                <a:spcPct val="0"/>
              </a:spcBef>
              <a:buFontTx/>
              <a:buNone/>
            </a:pPr>
            <a:endParaRPr lang="fr-FR" altLang="fr-F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4C2828D8-C1C9-DD29-6C0F-9DBBC4098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1200"/>
            <a:ext cx="91440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DFCF692-5071-C840-8A8D-D31CC0C49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890016"/>
            <a:ext cx="8046720" cy="5077968"/>
          </a:xfrm>
          <a:prstGeom prst="rect">
            <a:avLst/>
          </a:prstGeom>
        </p:spPr>
      </p:pic>
    </p:spTree>
    <p:extLst>
      <p:ext uri="{BB962C8B-B14F-4D97-AF65-F5344CB8AC3E}">
        <p14:creationId xmlns:p14="http://schemas.microsoft.com/office/powerpoint/2010/main" val="275694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a:extLst>
              <a:ext uri="{FF2B5EF4-FFF2-40B4-BE49-F238E27FC236}">
                <a16:creationId xmlns:a16="http://schemas.microsoft.com/office/drawing/2014/main" id="{614C9CC1-CD5B-512B-5212-961FAAD1C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1988"/>
            <a:ext cx="9144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a:extLst>
              <a:ext uri="{FF2B5EF4-FFF2-40B4-BE49-F238E27FC236}">
                <a16:creationId xmlns:a16="http://schemas.microsoft.com/office/drawing/2014/main" id="{C14E94F2-4CCB-8398-EA6A-2DCA71C16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2775"/>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70DC973-FDD2-A893-96DC-A7448403C11D}"/>
              </a:ext>
            </a:extLst>
          </p:cNvPr>
          <p:cNvSpPr>
            <a:spLocks noGrp="1" noChangeArrowheads="1"/>
          </p:cNvSpPr>
          <p:nvPr>
            <p:ph type="title"/>
          </p:nvPr>
        </p:nvSpPr>
        <p:spPr>
          <a:xfrm>
            <a:off x="608013" y="125413"/>
            <a:ext cx="7772400" cy="749300"/>
          </a:xfrm>
        </p:spPr>
        <p:txBody>
          <a:bodyPr/>
          <a:lstStyle/>
          <a:p>
            <a:r>
              <a:rPr lang="fr-FR" altLang="fr-FR"/>
              <a:t>Itinéraire</a:t>
            </a:r>
          </a:p>
        </p:txBody>
      </p:sp>
      <p:pic>
        <p:nvPicPr>
          <p:cNvPr id="18435" name="Image 2">
            <a:extLst>
              <a:ext uri="{FF2B5EF4-FFF2-40B4-BE49-F238E27FC236}">
                <a16:creationId xmlns:a16="http://schemas.microsoft.com/office/drawing/2014/main" id="{73221562-4112-F43A-0597-D2DFA7FF5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0113"/>
            <a:ext cx="677545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2">
            <a:extLst>
              <a:ext uri="{FF2B5EF4-FFF2-40B4-BE49-F238E27FC236}">
                <a16:creationId xmlns:a16="http://schemas.microsoft.com/office/drawing/2014/main" id="{8206963D-B3F1-C368-730D-67F0FC983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765175"/>
            <a:ext cx="7096125"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2170</TotalTime>
  <Words>1168</Words>
  <Application>Microsoft Office PowerPoint</Application>
  <PresentationFormat>Affichage à l'écran (4:3)</PresentationFormat>
  <Paragraphs>98</Paragraphs>
  <Slides>35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35</vt:i4>
      </vt:variant>
    </vt:vector>
  </HeadingPairs>
  <TitlesOfParts>
    <vt:vector size="38" baseType="lpstr">
      <vt:lpstr>Arial</vt:lpstr>
      <vt:lpstr>Times New Roman</vt:lpstr>
      <vt:lpstr>Modèle par défaut</vt:lpstr>
      <vt:lpstr>Ancien Testament  Histoire - Géographie</vt:lpstr>
      <vt:lpstr>Géographie</vt:lpstr>
      <vt:lpstr>Histoire</vt:lpstr>
      <vt:lpstr>Présentation PowerPoint</vt:lpstr>
      <vt:lpstr>Présentation PowerPoint</vt:lpstr>
      <vt:lpstr>Présentation PowerPoint</vt:lpstr>
      <vt:lpstr>Présentation PowerPoint</vt:lpstr>
      <vt:lpstr>Itinéraire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schisme (931)</vt:lpstr>
      <vt:lpstr>Le royaume du Nord</vt:lpstr>
      <vt:lpstr>Le royaume du Nord</vt:lpstr>
      <vt:lpstr>Présentation PowerPoint</vt:lpstr>
      <vt:lpstr>Déportation</vt:lpstr>
      <vt:lpstr>Le royaume du Sud</vt:lpstr>
      <vt:lpstr>Présentation PowerPoint</vt:lpstr>
      <vt:lpstr>Présentation PowerPoint</vt:lpstr>
      <vt:lpstr>Présentation PowerPoint</vt:lpstr>
      <vt:lpstr>Empire Perse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traditions</dc:title>
  <dc:creator>noel</dc:creator>
  <cp:lastModifiedBy>Noël Higel</cp:lastModifiedBy>
  <cp:revision>121</cp:revision>
  <dcterms:created xsi:type="dcterms:W3CDTF">2021-02-20T15:02:14Z</dcterms:created>
  <dcterms:modified xsi:type="dcterms:W3CDTF">2024-03-31T08:09:28Z</dcterms:modified>
</cp:coreProperties>
</file>